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310" r:id="rId3"/>
    <p:sldId id="289" r:id="rId4"/>
    <p:sldId id="312" r:id="rId5"/>
    <p:sldId id="295" r:id="rId6"/>
    <p:sldId id="316" r:id="rId7"/>
    <p:sldId id="317" r:id="rId8"/>
    <p:sldId id="315" r:id="rId9"/>
    <p:sldId id="263" r:id="rId10"/>
    <p:sldId id="304" r:id="rId11"/>
    <p:sldId id="266" r:id="rId12"/>
    <p:sldId id="320" r:id="rId13"/>
    <p:sldId id="267" r:id="rId14"/>
    <p:sldId id="318" r:id="rId15"/>
    <p:sldId id="306" r:id="rId16"/>
    <p:sldId id="319" r:id="rId17"/>
    <p:sldId id="309" r:id="rId18"/>
    <p:sldId id="290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омашний" initials="Д" lastIdx="1" clrIdx="0">
    <p:extLst>
      <p:ext uri="{19B8F6BF-5375-455C-9EA6-DF929625EA0E}">
        <p15:presenceInfo xmlns:p15="http://schemas.microsoft.com/office/powerpoint/2012/main" userId="Домашний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89796" autoAdjust="0"/>
  </p:normalViewPr>
  <p:slideViewPr>
    <p:cSldViewPr>
      <p:cViewPr varScale="1">
        <p:scale>
          <a:sx n="65" d="100"/>
          <a:sy n="65" d="100"/>
        </p:scale>
        <p:origin x="87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06C0C8-2D40-4ED0-BB83-410768FB2013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CB43C4-35BC-4A38-9033-B52F52AFD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902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B43C4-35BC-4A38-9033-B52F52AFDAB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535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B43C4-35BC-4A38-9033-B52F52AFDAB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301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bin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4" y="260648"/>
            <a:ext cx="8802687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1305342"/>
            <a:ext cx="756084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4070"/>
                </a:solidFill>
                <a:cs typeface="Times New Roman" pitchFamily="18" charset="0"/>
              </a:rPr>
              <a:t>ПРЕЗЕНТАЦИЯ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ОРГАНИЗАЦИЯ ТРУДОВОЙ ДЕЯТЕЛЬНОСТИ  В ПРИРОДЕ 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КАК СРЕДСТВО ФОРМИРОВАНИЯ  КУЛЬТУРНЫХ ПРАКТИК У ДЕТЕЙ СТАРШЕГО ДОШКОЛЬНОГО ВОЗРАСТА</a:t>
            </a: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148063" y="5373216"/>
            <a:ext cx="38546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подготовили:  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Фокина Светлана Николаевна, старший воспитатель,</a:t>
            </a:r>
          </a:p>
          <a:p>
            <a:pPr algn="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Щербанева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Алексеевна, воспитатель</a:t>
            </a:r>
            <a:r>
              <a:rPr lang="ru-RU" dirty="0"/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13CD43-5668-421F-86B9-1513FECC3D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1224"/>
            <a:ext cx="4572000" cy="373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97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FFCD3F0-27F6-6871-6473-1617A578A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976" y="2442809"/>
            <a:ext cx="4464496" cy="3261643"/>
          </a:xfrm>
        </p:spPr>
        <p:txBody>
          <a:bodyPr/>
          <a:lstStyle/>
          <a:p>
            <a:pPr marL="0" indent="0" algn="l">
              <a:buNone/>
            </a:pPr>
            <a:r>
              <a:rPr lang="ru-RU" sz="2400" dirty="0"/>
              <a:t>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1BB122-C232-D628-3420-A3DDBD247B3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7544" y="199833"/>
            <a:ext cx="6984776" cy="852904"/>
          </a:xfrm>
        </p:spPr>
        <p:txBody>
          <a:bodyPr>
            <a:normAutofit fontScale="92500" lnSpcReduction="10000"/>
          </a:bodyPr>
          <a:lstStyle/>
          <a:p>
            <a:pPr marL="45720" indent="0" algn="ctr">
              <a:buNone/>
            </a:pPr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ВЫРАЩИВАНИЕ РАСТЕНИЙ НА УЧАСТКЕ ДОУ</a:t>
            </a:r>
          </a:p>
          <a:p>
            <a:pPr marL="45720" indent="0">
              <a:buNone/>
            </a:pPr>
            <a:endParaRPr lang="ru-RU" sz="3300" dirty="0">
              <a:solidFill>
                <a:srgbClr val="FF0000"/>
              </a:solidFill>
            </a:endParaRPr>
          </a:p>
          <a:p>
            <a:endParaRPr lang="ru-RU" sz="2800" dirty="0"/>
          </a:p>
          <a:p>
            <a:pPr marL="45720" indent="0">
              <a:buNone/>
            </a:pPr>
            <a:endParaRPr lang="ru-RU" sz="2800" dirty="0"/>
          </a:p>
          <a:p>
            <a:pPr marL="45720" indent="0">
              <a:buNone/>
            </a:pPr>
            <a:endParaRPr lang="ru-RU" sz="2800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604F760B-7F03-B9E7-F5BE-B4BE7490FA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551097" y="1620608"/>
            <a:ext cx="2691588" cy="1725317"/>
          </a:xfrm>
        </p:spPr>
        <p:txBody>
          <a:bodyPr>
            <a:normAutofit fontScale="47500" lnSpcReduction="20000"/>
          </a:bodyPr>
          <a:lstStyle/>
          <a:p>
            <a:pPr marL="45720" indent="0">
              <a:buNone/>
            </a:pPr>
            <a:r>
              <a:rPr lang="ru-RU" sz="11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</a:t>
            </a:r>
          </a:p>
          <a:p>
            <a:pPr marL="45720" indent="0">
              <a:buNone/>
            </a:pPr>
            <a:r>
              <a:rPr lang="ru-RU" sz="1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высадк</a:t>
            </a:r>
            <a:r>
              <a:rPr lang="ru-RU" sz="1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</a:t>
            </a:r>
          </a:p>
          <a:p>
            <a:pPr marL="45720" indent="0">
              <a:buNone/>
            </a:pP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383EF6-7630-601C-A1D2-492895F2C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6242" y="-41133"/>
            <a:ext cx="2048434" cy="17253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496418-A385-F28B-41C2-36F255378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104" y="1082353"/>
            <a:ext cx="3763490" cy="234664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EDFF5BC-BD43-4073-A9EC-46C703C27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067" y="1669230"/>
            <a:ext cx="3763490" cy="234664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171ED97-B6D9-5FB2-8254-09A9FC5192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95" y="3884180"/>
            <a:ext cx="3763490" cy="249003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ABB56CE-C0F3-F722-B35D-062F033437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742" y="4184005"/>
            <a:ext cx="3763490" cy="249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77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04665"/>
            <a:ext cx="7056784" cy="168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ТРУД ПО СБОРУ СЕМЯН ИЗ ПЛОДОВ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ОВОЩЕЙ И ФРУКТОВ</a:t>
            </a:r>
            <a:r>
              <a:rPr lang="ru-RU" sz="2400" b="1" dirty="0">
                <a:latin typeface="Calibri"/>
                <a:ea typeface="Calibri"/>
                <a:cs typeface="Times New Roman"/>
              </a:rPr>
              <a:t>  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3600" dirty="0">
              <a:solidFill>
                <a:schemeClr val="accent6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232077-8D1D-86E0-F606-6A2BE14B2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0532" y="260319"/>
            <a:ext cx="2048434" cy="172531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91E8D5D-9F25-5546-E7C9-C26FB21C0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661" y="2080046"/>
            <a:ext cx="2928604" cy="20399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B675FE-FEC5-2762-0D90-4579CFD7E2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80046"/>
            <a:ext cx="5076052" cy="383184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699D90E-20F0-0480-2D31-5E3507CFCC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339" y="4437112"/>
            <a:ext cx="2928604" cy="219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55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42FF0-09F5-73D8-0AC3-B5372177C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1D6119-E860-4120-0CCE-206410A52506}"/>
              </a:ext>
            </a:extLst>
          </p:cNvPr>
          <p:cNvSpPr txBox="1"/>
          <p:nvPr/>
        </p:nvSpPr>
        <p:spPr>
          <a:xfrm>
            <a:off x="251520" y="404664"/>
            <a:ext cx="6337218" cy="2107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ТРУД ПО СБОРУ СЕМЯН ЦВЕТОВ И ДЕРЕВЬЕВ</a:t>
            </a: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Calibri"/>
                <a:ea typeface="Calibri"/>
                <a:cs typeface="Times New Roman"/>
              </a:rPr>
              <a:t>     </a:t>
            </a:r>
          </a:p>
          <a:p>
            <a:pPr algn="r">
              <a:lnSpc>
                <a:spcPct val="115000"/>
              </a:lnSpc>
              <a:spcAft>
                <a:spcPts val="0"/>
              </a:spcAft>
            </a:pPr>
            <a:endParaRPr lang="ru-RU" sz="3600" dirty="0">
              <a:solidFill>
                <a:schemeClr val="accent6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F47F4D-9B17-67B0-24BD-D87FA63C9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122" y="-2998"/>
            <a:ext cx="2048434" cy="17253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E82ABE-613D-5873-0868-BC5DB29D3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780" y="1116154"/>
            <a:ext cx="3257041" cy="219432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F1F3630-334B-7D09-378D-E12FA28D0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696" y="3547518"/>
            <a:ext cx="2513207" cy="302412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A0969E4-E999-E48E-6E1F-739F29C9F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738" y="1722320"/>
            <a:ext cx="2431295" cy="324172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1586FE-1FBF-D90F-6CF9-627AD2816F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720" y="2543852"/>
            <a:ext cx="2431295" cy="324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48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8901" y="218992"/>
            <a:ext cx="7062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УБОРКА  ТЕРРИТОРИИ УЧАСТКА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1FADEF-EB4A-12C5-EF83-FEB5961A1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908" y="4061407"/>
            <a:ext cx="3389110" cy="24709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BC9B3B-F0B6-D84F-35E6-FEE45A70E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12" y="1141977"/>
            <a:ext cx="3485906" cy="261264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D8300B-4881-58D8-D8D8-7253648F52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40583"/>
            <a:ext cx="4038092" cy="282082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6F4D5-93C6-7FDF-A939-A5C513D2AD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841" y="4061406"/>
            <a:ext cx="1908693" cy="24709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A479FBC-3AF5-1B37-7791-7CD0788637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534" y="4061406"/>
            <a:ext cx="3033590" cy="247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271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ECC1A-A331-D489-6A87-2A67BB3A7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2E793-EAD4-4394-1ED6-CB821B3DE4C4}"/>
              </a:ext>
            </a:extLst>
          </p:cNvPr>
          <p:cNvSpPr txBox="1"/>
          <p:nvPr/>
        </p:nvSpPr>
        <p:spPr>
          <a:xfrm>
            <a:off x="254867" y="620688"/>
            <a:ext cx="6693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ПОДКОРМКА ЗИМУЮЩИХ ПТИЦ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228BCC8-61AF-35C7-058F-EE34FC3DF1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" y="1390624"/>
            <a:ext cx="1716317" cy="253319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77ED01-0361-AB3F-51D6-C9D13B4F6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1258568"/>
            <a:ext cx="3600400" cy="25549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C7BAF34-AF09-206D-6A0D-BEEFB0E44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7199" y="1258568"/>
            <a:ext cx="2554964" cy="25549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087DE4-B74C-31F2-E0C8-0908410AEF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379" y="4033336"/>
            <a:ext cx="4139952" cy="26931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154747-B770-BA2C-C7C5-5F7147DED0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" y="3923817"/>
            <a:ext cx="3614098" cy="291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328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90EF5-A403-0B23-9C55-6B65C90B4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2656"/>
            <a:ext cx="8892479" cy="3861048"/>
          </a:xfrm>
        </p:spPr>
        <p:txBody>
          <a:bodyPr/>
          <a:lstStyle/>
          <a:p>
            <a:pPr marL="0" indent="0" algn="l">
              <a:buNone/>
            </a:pPr>
            <a:r>
              <a:rPr lang="ru-RU" sz="28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ПРОЕКТНАЯ ДЕЯТЕЛЬНОСТЬ</a:t>
            </a:r>
            <a:br>
              <a:rPr lang="ru-RU" sz="28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ru-RU" sz="28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b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Условия:</a:t>
            </a:r>
            <a:br>
              <a:rPr lang="ru-RU" sz="2400" b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ru-RU" sz="2400" b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просмотр компьютерных презентаций и видеофильмов;</a:t>
            </a:r>
            <a:br>
              <a:rPr lang="ru-RU" sz="2400" b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ru-RU" sz="2400" b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познавательная литература;</a:t>
            </a:r>
            <a:br>
              <a:rPr lang="ru-RU" sz="2400" b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ru-RU" sz="2400" b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внесение алгоритмов по труду в природе</a:t>
            </a:r>
            <a:br>
              <a:rPr lang="ru-RU" sz="2400" b="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br>
              <a:rPr lang="ru-RU" sz="2400" dirty="0">
                <a:solidFill>
                  <a:schemeClr val="tx1"/>
                </a:solidFill>
              </a:rPr>
            </a:br>
            <a:br>
              <a:rPr lang="ru-RU" sz="2800" dirty="0">
                <a:solidFill>
                  <a:srgbClr val="FF0000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 </a:t>
            </a:r>
            <a:br>
              <a:rPr lang="ru-RU" sz="2400" dirty="0">
                <a:solidFill>
                  <a:schemeClr val="tx1"/>
                </a:solidFill>
              </a:rPr>
            </a:b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A3094E0-F5AF-7BA1-4C38-C8AFFCAAFB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610968"/>
            <a:ext cx="2918785" cy="20789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10B6844-11EC-65A7-9F57-5C7869B57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057" y="2389540"/>
            <a:ext cx="2833422" cy="20789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9EB2499-5C17-AB8B-007B-B4B379497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159" y="4562197"/>
            <a:ext cx="3170195" cy="212768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FCE61D9-81F6-2252-B567-D0F7F41571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227" y="2458067"/>
            <a:ext cx="1994634" cy="194186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F3814F-CFF1-B72B-D27A-B643D31A11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92169" y="2163808"/>
            <a:ext cx="1897786" cy="253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475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0F8E7-EE27-4722-BEA6-7744E7B2A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7D1F5A-B2D2-D1E3-2314-976135001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332657"/>
            <a:ext cx="6912767" cy="792088"/>
          </a:xfrm>
        </p:spPr>
        <p:txBody>
          <a:bodyPr/>
          <a:lstStyle/>
          <a:p>
            <a:pPr marL="0" indent="0" algn="l">
              <a:buNone/>
            </a:pPr>
            <a:r>
              <a:rPr lang="ru-RU" sz="28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ТРУД В ПРИРОДЕ В СЕМЬЕ</a:t>
            </a:r>
            <a:br>
              <a:rPr lang="ru-RU" sz="28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ru-RU" sz="28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br>
              <a:rPr lang="ru-RU" sz="2400" b="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br>
              <a:rPr lang="ru-RU" sz="2400" dirty="0">
                <a:solidFill>
                  <a:schemeClr val="tx1"/>
                </a:solidFill>
              </a:rPr>
            </a:br>
            <a:br>
              <a:rPr lang="ru-RU" sz="2800" dirty="0">
                <a:solidFill>
                  <a:srgbClr val="FF0000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 </a:t>
            </a:r>
            <a:br>
              <a:rPr lang="ru-RU" sz="2400" dirty="0">
                <a:solidFill>
                  <a:schemeClr val="tx1"/>
                </a:solidFill>
              </a:rPr>
            </a:b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ABBDBB-ED5B-0638-02C2-243A64568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05" y="1369929"/>
            <a:ext cx="2634447" cy="203061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67C0678-4BB4-5013-99D0-1179C92CA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626" y="4298864"/>
            <a:ext cx="3067551" cy="20162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8F813D9-707C-6D83-C7C2-DCCC9633FE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174" y="1133617"/>
            <a:ext cx="3163169" cy="201622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E672967-2179-F08A-E5A0-3A49F5DDC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393" y="2509951"/>
            <a:ext cx="1876731" cy="279702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36C7B11-71E9-2D0A-BD74-02769C55B6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42" y="4298864"/>
            <a:ext cx="2707492" cy="203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699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D55BD8-3126-E8E7-BE5F-CDF06A98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1" y="260648"/>
            <a:ext cx="4896543" cy="3384376"/>
          </a:xfrm>
        </p:spPr>
        <p:txBody>
          <a:bodyPr/>
          <a:lstStyle/>
          <a:p>
            <a:pPr marL="0" indent="0" algn="l">
              <a:buNone/>
            </a:pPr>
            <a:r>
              <a:rPr lang="ru-RU" sz="28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ПОЗНАВАТЕЛЬНЫЕ МАТЕРИАЛЫ</a:t>
            </a:r>
            <a:r>
              <a:rPr lang="ru-RU" sz="28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br>
              <a:rPr lang="ru-RU" sz="28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 алгоритмы этапов труда;</a:t>
            </a:r>
            <a:br>
              <a:rPr lang="ru-RU" sz="2400" b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400" b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 познавательная литература;</a:t>
            </a:r>
            <a:br>
              <a:rPr lang="ru-RU" sz="2400" b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400" b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 мультфильмы и видеофильмы;</a:t>
            </a:r>
            <a:br>
              <a:rPr lang="ru-RU" sz="2400" b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400" b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 презентации.</a:t>
            </a:r>
            <a:br>
              <a:rPr lang="ru-RU" sz="2400" b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ru-RU" sz="2400" b="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ru-RU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ru-RU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ru-RU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ru-RU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7E89F4-AD03-83C2-7B40-9B7082165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3429000"/>
            <a:ext cx="2988976" cy="283122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E8AEB3-120F-1DAF-DA1C-70C4707076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2996952"/>
            <a:ext cx="2087033" cy="28474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0518E08-2BA5-64CC-189C-AEF583429B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428" y="3429000"/>
            <a:ext cx="1981200" cy="279345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6861CDE-0026-1DC0-F9FB-FBE77822F7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564" y="597777"/>
            <a:ext cx="3145532" cy="235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7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9" y="404665"/>
            <a:ext cx="8424936" cy="1512168"/>
          </a:xfrm>
        </p:spPr>
        <p:txBody>
          <a:bodyPr/>
          <a:lstStyle/>
          <a:p>
            <a:pPr marL="182880" indent="0">
              <a:buNone/>
            </a:pPr>
            <a:r>
              <a:rPr lang="ru-RU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До новых встреч!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3794" y="2132856"/>
            <a:ext cx="6266557" cy="41764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26F02C-C53D-F1EF-0296-47E057C6F4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05" y="1662009"/>
            <a:ext cx="7056784" cy="464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816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BFE42C2-1496-3B6F-9201-12FFA4EB4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60648"/>
            <a:ext cx="8568951" cy="5254520"/>
          </a:xfrm>
        </p:spPr>
        <p:txBody>
          <a:bodyPr/>
          <a:lstStyle/>
          <a:p>
            <a:pPr marL="0" indent="0" algn="l">
              <a:buNone/>
            </a:pPr>
            <a:r>
              <a:rPr kumimoji="0" lang="ru-RU" sz="2400" b="0" i="0" u="none" strike="noStrike" kern="1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kumimoji="0" lang="ru-RU" sz="2400" b="0" i="0" u="none" strike="noStrike" kern="1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kumimoji="0" lang="ru-RU" sz="2400" b="0" i="0" u="none" strike="noStrike" kern="1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ru-RU" sz="3600" i="0" u="none" strike="noStrike" kern="1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Труд - это могучий воспитатель, в педагогической системе воспитания.</a:t>
            </a:r>
            <a:br>
              <a:rPr kumimoji="0" lang="ru-RU" sz="3600" i="0" u="none" strike="noStrike" kern="1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ru-RU" sz="3600" i="0" u="none" strike="noStrike" kern="1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(А.С. Макаренко).</a:t>
            </a:r>
            <a:br>
              <a:rPr kumimoji="0" lang="ru-RU" sz="3600" i="0" u="none" strike="noStrike" kern="1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kumimoji="0" lang="ru-RU" sz="2800" i="0" u="none" strike="noStrike" kern="1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ru-RU" sz="2800" b="0" i="0" u="none" strike="noStrike" kern="1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Организация культурных практик по труду в природе в старшей группе ДОУ направлена на формирование у детей трудовых навыков, бережного отношения к природе, развитие наблюдательности, любознательности и социально значимых качеств. </a:t>
            </a:r>
            <a:br>
              <a:rPr kumimoji="0" lang="ru-RU" sz="2800" b="0" i="0" u="none" strike="noStrike" kern="1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ru-RU" sz="2800" b="0" i="0" u="none" strike="noStrike" kern="1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</a:t>
            </a:r>
            <a:br>
              <a:rPr kumimoji="0" lang="ru-RU" sz="2800" b="0" i="0" u="none" strike="noStrike" kern="1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kumimoji="0" lang="ru-RU" sz="2800" b="0" i="0" u="none" strike="noStrike" kern="1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kumimoji="0" lang="ru-RU" sz="2800" b="0" i="0" u="none" strike="noStrike" kern="1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017825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375" y="96849"/>
            <a:ext cx="8280920" cy="667855"/>
          </a:xfrm>
        </p:spPr>
        <p:txBody>
          <a:bodyPr/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800" kern="0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2800" kern="100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ТРУД В УГОЛКЕ ПРИРОДЫ</a:t>
            </a:r>
            <a:br>
              <a:rPr lang="ru-RU" sz="1800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800" b="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800" b="0" dirty="0">
                <a:solidFill>
                  <a:schemeClr val="tx1"/>
                </a:solidFill>
                <a:effectLst/>
                <a:ea typeface="+mn-ea"/>
                <a:cs typeface="+mn-cs"/>
              </a:rPr>
            </a:b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2996952"/>
            <a:ext cx="3960440" cy="3456384"/>
          </a:xfrm>
        </p:spPr>
        <p:txBody>
          <a:bodyPr/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ru-RU" sz="2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F0C781-EE47-833B-7F6B-07E8CF32C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1370" y="764704"/>
            <a:ext cx="1915025" cy="22322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E9FF82-8C5E-F15E-A33C-1C435E95A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31" y="4293095"/>
            <a:ext cx="2041448" cy="225322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4700D07-D3D9-0962-9F1E-B34AD571A7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3814" y="4411062"/>
            <a:ext cx="2253226" cy="20414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2565849-4EFD-A262-1607-F88CF7760E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75" y="638147"/>
            <a:ext cx="5941575" cy="3284984"/>
          </a:xfrm>
          <a:prstGeom prst="rect">
            <a:avLst/>
          </a:prstGeom>
        </p:spPr>
      </p:pic>
      <p:sp>
        <p:nvSpPr>
          <p:cNvPr id="9" name="Объект 8">
            <a:extLst>
              <a:ext uri="{FF2B5EF4-FFF2-40B4-BE49-F238E27FC236}">
                <a16:creationId xmlns:a16="http://schemas.microsoft.com/office/drawing/2014/main" id="{5F8F77A5-16FC-464C-A4B0-7F1A57F16CD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17488" y="4581128"/>
            <a:ext cx="1183685" cy="151216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BAC9FC4-F22D-3E4E-F624-CAEC0EE6A4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6150" y="3664807"/>
            <a:ext cx="2454818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28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F07DEF1-04AF-7050-EF25-D1B926778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288" y="2852936"/>
            <a:ext cx="5515015" cy="792088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>
                <a:solidFill>
                  <a:srgbClr val="0070C0"/>
                </a:solidFill>
              </a:rPr>
              <a:t>ТРУД В УГОЛКЕ ПРИРОДЫ</a:t>
            </a:r>
          </a:p>
        </p:txBody>
      </p:sp>
      <p:sp>
        <p:nvSpPr>
          <p:cNvPr id="7" name="Блок-схема: процесс 6">
            <a:extLst>
              <a:ext uri="{FF2B5EF4-FFF2-40B4-BE49-F238E27FC236}">
                <a16:creationId xmlns:a16="http://schemas.microsoft.com/office/drawing/2014/main" id="{AFE34568-5F18-6D49-D3D2-F1D5BB212E79}"/>
              </a:ext>
            </a:extLst>
          </p:cNvPr>
          <p:cNvSpPr/>
          <p:nvPr/>
        </p:nvSpPr>
        <p:spPr>
          <a:xfrm>
            <a:off x="1025352" y="692696"/>
            <a:ext cx="2394519" cy="1440160"/>
          </a:xfrm>
          <a:prstGeom prst="flowChartProcess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УХОД ЗА </a:t>
            </a:r>
            <a:br>
              <a:rPr lang="ru-RU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РАСТЕНИЯМИ</a:t>
            </a:r>
            <a:endParaRPr lang="ru-RU" b="1" dirty="0"/>
          </a:p>
        </p:txBody>
      </p:sp>
      <p:sp>
        <p:nvSpPr>
          <p:cNvPr id="10" name="Блок-схема: процесс 9">
            <a:extLst>
              <a:ext uri="{FF2B5EF4-FFF2-40B4-BE49-F238E27FC236}">
                <a16:creationId xmlns:a16="http://schemas.microsoft.com/office/drawing/2014/main" id="{BA9D59C6-1E28-1268-228F-78534F088290}"/>
              </a:ext>
            </a:extLst>
          </p:cNvPr>
          <p:cNvSpPr/>
          <p:nvPr/>
        </p:nvSpPr>
        <p:spPr>
          <a:xfrm>
            <a:off x="5580112" y="692696"/>
            <a:ext cx="2538536" cy="1440160"/>
          </a:xfrm>
          <a:prstGeom prst="flowChartProcess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ВЫРАЩИВАНИЕ </a:t>
            </a:r>
          </a:p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НОВЫХ</a:t>
            </a:r>
          </a:p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РАСТЕНИЙ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929E444-64F7-2419-49A6-F34F94E7DE71}"/>
              </a:ext>
            </a:extLst>
          </p:cNvPr>
          <p:cNvSpPr/>
          <p:nvPr/>
        </p:nvSpPr>
        <p:spPr>
          <a:xfrm>
            <a:off x="1025352" y="4365104"/>
            <a:ext cx="2394519" cy="1440160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ПЕРЕСАДКА</a:t>
            </a:r>
          </a:p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РАСТЕНИЙ</a:t>
            </a:r>
            <a:endParaRPr lang="ru-RU" dirty="0"/>
          </a:p>
        </p:txBody>
      </p:sp>
      <p:sp>
        <p:nvSpPr>
          <p:cNvPr id="12" name="Блок-схема: процесс 11">
            <a:extLst>
              <a:ext uri="{FF2B5EF4-FFF2-40B4-BE49-F238E27FC236}">
                <a16:creationId xmlns:a16="http://schemas.microsoft.com/office/drawing/2014/main" id="{E27EEEB1-0495-1F18-5357-A0E1AB07F01A}"/>
              </a:ext>
            </a:extLst>
          </p:cNvPr>
          <p:cNvSpPr/>
          <p:nvPr/>
        </p:nvSpPr>
        <p:spPr>
          <a:xfrm>
            <a:off x="5724131" y="4365104"/>
            <a:ext cx="2394517" cy="1440160"/>
          </a:xfrm>
          <a:prstGeom prst="flowChartProcess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РАЗМНОЖЕНИЕ</a:t>
            </a:r>
          </a:p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РАСТЕНИЙ</a:t>
            </a:r>
          </a:p>
        </p:txBody>
      </p:sp>
    </p:spTree>
    <p:extLst>
      <p:ext uri="{BB962C8B-B14F-4D97-AF65-F5344CB8AC3E}">
        <p14:creationId xmlns:p14="http://schemas.microsoft.com/office/powerpoint/2010/main" val="3548485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27F52824-8CA2-36C1-580A-4783CCB5DC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8941" y="3140969"/>
            <a:ext cx="6889444" cy="864095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Полив, опрыскивание, рыхление.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B728FD1-CAAA-36E7-7C1A-E017EAF729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71800" y="126228"/>
            <a:ext cx="4608512" cy="998517"/>
          </a:xfrm>
        </p:spPr>
        <p:txBody>
          <a:bodyPr/>
          <a:lstStyle/>
          <a:p>
            <a:pPr marL="182880" indent="0">
              <a:buNone/>
            </a:pPr>
            <a: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УХОД ЗА РАСТЕНИЯМИ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DA361C-7846-7DDD-4369-F7221B330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692696"/>
            <a:ext cx="3312368" cy="23042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CCDA50-D68D-7F04-7880-C0EB34F47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05" y="3744623"/>
            <a:ext cx="3577072" cy="295388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6C451F5-DC51-F60C-8289-301DEB3A6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133" y="3717033"/>
            <a:ext cx="2592288" cy="298147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ECF2BE6-54C5-4A44-C13B-220E0B8A89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722310"/>
            <a:ext cx="3487674" cy="22746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463845-3C20-9894-A73C-02D5518FE9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9113" y="4186190"/>
            <a:ext cx="2953884" cy="207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34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C2C2E-CDD8-A7BE-B3DF-919E766C3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65C292-AB40-8B36-BE72-B445AE02ADAD}"/>
              </a:ext>
            </a:extLst>
          </p:cNvPr>
          <p:cNvSpPr txBox="1"/>
          <p:nvPr/>
        </p:nvSpPr>
        <p:spPr>
          <a:xfrm>
            <a:off x="267727" y="290260"/>
            <a:ext cx="8048689" cy="1849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ВЫРАЩИВАНИЕ НОВЫХ РАСТЕНИЙ</a:t>
            </a:r>
          </a:p>
          <a:p>
            <a:pPr>
              <a:spcAft>
                <a:spcPts val="0"/>
              </a:spcAft>
            </a:pPr>
            <a:r>
              <a:rPr lang="ru-RU" sz="2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р</a:t>
            </a:r>
            <a:r>
              <a:rPr lang="ru-RU" sz="28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азмещение семян и оборудования для выращивания новых растений и рассады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/>
                <a:cs typeface="Times New Roman"/>
              </a:rPr>
              <a:t>         </a:t>
            </a:r>
            <a:endParaRPr lang="ru-RU" sz="2800" b="1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0BEC6A3-078A-D5DA-A174-CD1DA749E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57" y="1700808"/>
            <a:ext cx="3779911" cy="250687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C1468E-1CD0-EE77-8B9F-C9807F229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552" y="2185142"/>
            <a:ext cx="4572000" cy="28538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DF1FDE-0DF1-001D-4C6D-A9164D320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957" y="4207678"/>
            <a:ext cx="3779912" cy="23600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CE5812-2FB1-0095-442E-8F16A729DE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184" y="5039001"/>
            <a:ext cx="2915816" cy="181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87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78630-B280-6A6C-57F1-617A99B1F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45A2605B-DE89-F7F2-B755-3B087C2A02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584" y="764706"/>
            <a:ext cx="8136903" cy="2180158"/>
          </a:xfrm>
        </p:spPr>
        <p:txBody>
          <a:bodyPr>
            <a:normAutofit fontScale="40000" lnSpcReduction="20000"/>
          </a:bodyPr>
          <a:lstStyle/>
          <a:p>
            <a:endParaRPr lang="ru-RU" sz="3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6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Пустые шаблоны   </a:t>
            </a:r>
          </a:p>
          <a:p>
            <a:r>
              <a:rPr lang="ru-RU" sz="6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календарей</a:t>
            </a:r>
          </a:p>
          <a:p>
            <a:r>
              <a:rPr lang="ru-RU" sz="6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развития растений.                 </a:t>
            </a:r>
          </a:p>
          <a:p>
            <a:r>
              <a:rPr lang="ru-RU" sz="6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</a:t>
            </a:r>
            <a:r>
              <a:rPr lang="ru-RU" sz="6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Детские календари  роста</a:t>
            </a:r>
            <a:r>
              <a:rPr lang="ru-RU" sz="51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7003271-7D9E-76CA-0A99-4F2E350C06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552" y="126228"/>
            <a:ext cx="8604448" cy="998517"/>
          </a:xfrm>
        </p:spPr>
        <p:txBody>
          <a:bodyPr/>
          <a:lstStyle/>
          <a:p>
            <a:pPr marL="182880" indent="0">
              <a:buNone/>
            </a:pPr>
            <a: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                ВЕДЕНИЕ ДНЕВНИКОВ НАБЛЮДЕНИЙ </a:t>
            </a:r>
            <a:b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                       ЗА РАЗВИТИЕМ РАСТЕНИЙ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E8A5447-4014-4949-B71C-956626982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7996" y="2957140"/>
            <a:ext cx="2706371" cy="363710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D7B4D2-1790-A5EB-AF26-90E58E601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2944864"/>
            <a:ext cx="3786492" cy="378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34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6B5A6-C20D-B22C-6E6A-5F9515452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4E3847-32C8-2860-0F8B-424480DED587}"/>
              </a:ext>
            </a:extLst>
          </p:cNvPr>
          <p:cNvSpPr txBox="1"/>
          <p:nvPr/>
        </p:nvSpPr>
        <p:spPr>
          <a:xfrm>
            <a:off x="0" y="404664"/>
            <a:ext cx="8748464" cy="3594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chemeClr val="accent1"/>
                </a:solidFill>
                <a:latin typeface="Calibri"/>
                <a:ea typeface="Calibri"/>
                <a:cs typeface="Times New Roman"/>
              </a:rPr>
              <a:t>ТРУД ПО ПЕРЕСАДКЕ РАСТЕНИЙ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B050"/>
                </a:solidFill>
                <a:latin typeface="Calibri"/>
                <a:ea typeface="Calibri"/>
                <a:cs typeface="Times New Roman"/>
              </a:rPr>
              <a:t>Условия: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B050"/>
                </a:solidFill>
                <a:latin typeface="Calibri"/>
                <a:ea typeface="Calibri"/>
                <a:cs typeface="Times New Roman"/>
              </a:rPr>
              <a:t> - проблемные ситуации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B050"/>
                </a:solidFill>
                <a:latin typeface="Calibri"/>
                <a:ea typeface="Calibri"/>
                <a:cs typeface="Times New Roman"/>
              </a:rPr>
              <a:t> - наличие оборудование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B050"/>
                </a:solidFill>
                <a:latin typeface="Calibri"/>
                <a:ea typeface="Calibri"/>
                <a:cs typeface="Times New Roman"/>
              </a:rPr>
              <a:t> - индивидуальные поручения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Calibri"/>
                <a:ea typeface="Calibri"/>
                <a:cs typeface="Times New Roman"/>
              </a:rPr>
              <a:t>    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3600" dirty="0">
              <a:solidFill>
                <a:schemeClr val="accent6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5122" name="Picture 2" descr="C:\Users\Александр\Desktop\поливает.jpg">
            <a:extLst>
              <a:ext uri="{FF2B5EF4-FFF2-40B4-BE49-F238E27FC236}">
                <a16:creationId xmlns:a16="http://schemas.microsoft.com/office/drawing/2014/main" id="{A29DF34B-A4BD-2771-C19C-150B0C710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867" y="3843389"/>
            <a:ext cx="2996952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29145A-E7CE-D473-FC8C-BF8FD089D3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00" y="961020"/>
            <a:ext cx="3922611" cy="30380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7FAA2B-88C4-002F-5E08-3E78D500A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31" y="4095244"/>
            <a:ext cx="2846980" cy="26346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17A464-57BF-3ADD-765C-FE4FB8D28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709" y="4095244"/>
            <a:ext cx="2727318" cy="263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1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548630"/>
            <a:ext cx="6768752" cy="1096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ТРУД НА УЧАСТКЕ ДОУ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2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Блок-схема: процесс 2">
            <a:extLst>
              <a:ext uri="{FF2B5EF4-FFF2-40B4-BE49-F238E27FC236}">
                <a16:creationId xmlns:a16="http://schemas.microsoft.com/office/drawing/2014/main" id="{2275A7F8-CDF1-90E7-EE96-41AB69977B3D}"/>
              </a:ext>
            </a:extLst>
          </p:cNvPr>
          <p:cNvSpPr/>
          <p:nvPr/>
        </p:nvSpPr>
        <p:spPr>
          <a:xfrm>
            <a:off x="400736" y="1645149"/>
            <a:ext cx="2155042" cy="1207787"/>
          </a:xfrm>
          <a:prstGeom prst="flowChartProcess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УБОРКА </a:t>
            </a:r>
          </a:p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ТЕРРИТОРИИ</a:t>
            </a:r>
          </a:p>
        </p:txBody>
      </p:sp>
      <p:sp>
        <p:nvSpPr>
          <p:cNvPr id="4" name="Блок-схема: процесс 3">
            <a:extLst>
              <a:ext uri="{FF2B5EF4-FFF2-40B4-BE49-F238E27FC236}">
                <a16:creationId xmlns:a16="http://schemas.microsoft.com/office/drawing/2014/main" id="{13521F07-281F-5327-87BE-084C2E9439D0}"/>
              </a:ext>
            </a:extLst>
          </p:cNvPr>
          <p:cNvSpPr/>
          <p:nvPr/>
        </p:nvSpPr>
        <p:spPr>
          <a:xfrm>
            <a:off x="3275856" y="1645149"/>
            <a:ext cx="2155042" cy="1207787"/>
          </a:xfrm>
          <a:prstGeom prst="flowChartProcess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ПОДГОТОВКА ПОЧВЫ</a:t>
            </a:r>
          </a:p>
        </p:txBody>
      </p:sp>
      <p:sp>
        <p:nvSpPr>
          <p:cNvPr id="5" name="Блок-схема: процесс 4">
            <a:extLst>
              <a:ext uri="{FF2B5EF4-FFF2-40B4-BE49-F238E27FC236}">
                <a16:creationId xmlns:a16="http://schemas.microsoft.com/office/drawing/2014/main" id="{4B3D854C-E480-2F9D-EABB-4C2D7A5344C8}"/>
              </a:ext>
            </a:extLst>
          </p:cNvPr>
          <p:cNvSpPr/>
          <p:nvPr/>
        </p:nvSpPr>
        <p:spPr>
          <a:xfrm>
            <a:off x="6449407" y="1645149"/>
            <a:ext cx="2077835" cy="1207787"/>
          </a:xfrm>
          <a:prstGeom prst="flowChartProcess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СБОР СЕМЯН</a:t>
            </a:r>
          </a:p>
        </p:txBody>
      </p:sp>
      <p:sp>
        <p:nvSpPr>
          <p:cNvPr id="7" name="Блок-схема: процесс 6">
            <a:extLst>
              <a:ext uri="{FF2B5EF4-FFF2-40B4-BE49-F238E27FC236}">
                <a16:creationId xmlns:a16="http://schemas.microsoft.com/office/drawing/2014/main" id="{3C82262B-D2E7-84CA-0BD2-5912A5AD6C52}"/>
              </a:ext>
            </a:extLst>
          </p:cNvPr>
          <p:cNvSpPr/>
          <p:nvPr/>
        </p:nvSpPr>
        <p:spPr>
          <a:xfrm>
            <a:off x="3275856" y="3565072"/>
            <a:ext cx="2155042" cy="1304088"/>
          </a:xfrm>
          <a:prstGeom prst="flowChartProcess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УХОД </a:t>
            </a:r>
          </a:p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</a:t>
            </a:r>
          </a:p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РАСТЕНИЯМИ</a:t>
            </a:r>
          </a:p>
        </p:txBody>
      </p:sp>
      <p:sp>
        <p:nvSpPr>
          <p:cNvPr id="9" name="Блок-схема: процесс 8">
            <a:extLst>
              <a:ext uri="{FF2B5EF4-FFF2-40B4-BE49-F238E27FC236}">
                <a16:creationId xmlns:a16="http://schemas.microsoft.com/office/drawing/2014/main" id="{91817E1F-AD95-73D7-1BEE-DB572A912661}"/>
              </a:ext>
            </a:extLst>
          </p:cNvPr>
          <p:cNvSpPr/>
          <p:nvPr/>
        </p:nvSpPr>
        <p:spPr>
          <a:xfrm>
            <a:off x="400735" y="3565072"/>
            <a:ext cx="2155042" cy="1304088"/>
          </a:xfrm>
          <a:prstGeom prst="flowChartProcess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ПОСАДКА </a:t>
            </a:r>
          </a:p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РАСТЕНИЙ</a:t>
            </a:r>
          </a:p>
        </p:txBody>
      </p:sp>
      <p:sp>
        <p:nvSpPr>
          <p:cNvPr id="11" name="Блок-схема: процесс 10">
            <a:extLst>
              <a:ext uri="{FF2B5EF4-FFF2-40B4-BE49-F238E27FC236}">
                <a16:creationId xmlns:a16="http://schemas.microsoft.com/office/drawing/2014/main" id="{EB7C26C7-B366-93FB-B094-455CDA11397E}"/>
              </a:ext>
            </a:extLst>
          </p:cNvPr>
          <p:cNvSpPr/>
          <p:nvPr/>
        </p:nvSpPr>
        <p:spPr>
          <a:xfrm>
            <a:off x="6449407" y="3565073"/>
            <a:ext cx="2077834" cy="1304087"/>
          </a:xfrm>
          <a:prstGeom prst="flowChartProcess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ПОДКОРМКА</a:t>
            </a:r>
          </a:p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ЗИМУЮЩИХ ПТИЦ</a:t>
            </a:r>
          </a:p>
        </p:txBody>
      </p:sp>
      <p:sp>
        <p:nvSpPr>
          <p:cNvPr id="12" name="Блок-схема: процесс 11">
            <a:extLst>
              <a:ext uri="{FF2B5EF4-FFF2-40B4-BE49-F238E27FC236}">
                <a16:creationId xmlns:a16="http://schemas.microsoft.com/office/drawing/2014/main" id="{D2116020-11DC-1FA0-75ED-74C4340848DA}"/>
              </a:ext>
            </a:extLst>
          </p:cNvPr>
          <p:cNvSpPr/>
          <p:nvPr/>
        </p:nvSpPr>
        <p:spPr>
          <a:xfrm>
            <a:off x="323529" y="5609423"/>
            <a:ext cx="2232248" cy="1096520"/>
          </a:xfrm>
          <a:prstGeom prst="flowChartProcess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УЧАСТИЕ В ТРУДОВЫХ АКЦИЯХ </a:t>
            </a:r>
          </a:p>
        </p:txBody>
      </p:sp>
      <p:sp>
        <p:nvSpPr>
          <p:cNvPr id="13" name="Блок-схема: процесс 12">
            <a:extLst>
              <a:ext uri="{FF2B5EF4-FFF2-40B4-BE49-F238E27FC236}">
                <a16:creationId xmlns:a16="http://schemas.microsoft.com/office/drawing/2014/main" id="{2C485739-76C8-CB0C-8BDD-FA22CEAB204F}"/>
              </a:ext>
            </a:extLst>
          </p:cNvPr>
          <p:cNvSpPr/>
          <p:nvPr/>
        </p:nvSpPr>
        <p:spPr>
          <a:xfrm>
            <a:off x="3275857" y="5609424"/>
            <a:ext cx="2155041" cy="1096520"/>
          </a:xfrm>
          <a:prstGeom prst="flowChartProcess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УЧАСТИЕ</a:t>
            </a:r>
          </a:p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 </a:t>
            </a:r>
          </a:p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ПРОЕКТАХ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DDB0FC8-E920-927C-C3E9-9967BD46B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407" y="9406"/>
            <a:ext cx="2048434" cy="149309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20E1429-BDD5-2B2E-051A-43223F0C6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406" y="4869160"/>
            <a:ext cx="2694593" cy="198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10826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2260</TotalTime>
  <Words>324</Words>
  <Application>Microsoft Office PowerPoint</Application>
  <PresentationFormat>Экран (4:3)</PresentationFormat>
  <Paragraphs>68</Paragraphs>
  <Slides>18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Calibri</vt:lpstr>
      <vt:lpstr>Georgia</vt:lpstr>
      <vt:lpstr>Times New Roman</vt:lpstr>
      <vt:lpstr>Trebuchet MS</vt:lpstr>
      <vt:lpstr>Воздушный поток</vt:lpstr>
      <vt:lpstr>Презентация PowerPoint</vt:lpstr>
      <vt:lpstr>   Труд - это могучий воспитатель, в педагогической системе воспитания.                                           (А.С. Макаренко).  Организация культурных практик по труду в природе в старшей группе ДОУ направлена на формирование у детей трудовых навыков, бережного отношения к природе, развитие наблюдательности, любознательности и социально значимых качеств.             </vt:lpstr>
      <vt:lpstr>  ТРУД В УГОЛКЕ ПРИРОДЫ   </vt:lpstr>
      <vt:lpstr>ТРУД В УГОЛКЕ ПРИРОДЫ</vt:lpstr>
      <vt:lpstr> УХОД ЗА РАСТЕНИЯМИ</vt:lpstr>
      <vt:lpstr>Презентация PowerPoint</vt:lpstr>
      <vt:lpstr>                    ВЕДЕНИЕ ДНЕВНИКОВ НАБЛЮДЕНИЙ                             ЗА РАЗВИТИЕМ РАСТЕНИЙ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ПРОЕКТНАЯ ДЕЯТЕЛЬНОСТЬ  Условия: - просмотр компьютерных презентаций и видеофильмов; - познавательная литература; - внесение алгоритмов по труду в природе     </vt:lpstr>
      <vt:lpstr>ТРУД В ПРИРОДЕ В СЕМЬЕ       </vt:lpstr>
      <vt:lpstr>ПОЗНАВАТЕЛЬНЫЕ МАТЕРИАЛЫ:  - алгоритмы этапов труда; - познавательная литература; - мультфильмы и видеофильмы; - презентации.      </vt:lpstr>
      <vt:lpstr>      До новых встреч!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User</cp:lastModifiedBy>
  <cp:revision>111</cp:revision>
  <dcterms:created xsi:type="dcterms:W3CDTF">2018-12-04T17:31:12Z</dcterms:created>
  <dcterms:modified xsi:type="dcterms:W3CDTF">2026-05-05T07:12:23Z</dcterms:modified>
</cp:coreProperties>
</file>